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slide" Target="slides/slide31.xml"/><Relationship Id="rId12" Type="http://schemas.openxmlformats.org/officeDocument/2006/relationships/slide" Target="slides/slide8.xml"/><Relationship Id="rId34" Type="http://schemas.openxmlformats.org/officeDocument/2006/relationships/slide" Target="slides/slide30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bc386d46d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bc386d46d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bc386d46d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bc386d46d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bc386d46d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bc386d46d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bc386d46d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bc386d46d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bc386d46d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bc386d46d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bc386d46d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bc386d46d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bcf7203c7_1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bcf7203c7_1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bcf7203c7_1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bcf7203c7_1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bd0bce177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bd0bce177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bcf7203c7_1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bcf7203c7_1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bc386d46d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bc386d46d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bcf7203c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bcf7203c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bc386d46d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bc386d46d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bcf7203c7_1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bcf7203c7_1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bcf7203c7_1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bcf7203c7_1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bcf7203c7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bcf7203c7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bcf7203c7_1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bcf7203c7_1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bcf7203c7_1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bcf7203c7_1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bcf7203c7_1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bcf7203c7_1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bcf7203c7_1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bcf7203c7_1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bcf7203c7_1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bcf7203c7_1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bc386d46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bc386d46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bd0bce17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bd0bce17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bd0bce177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bd0bce177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bc386d46d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bc386d46d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bc386d46d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bc386d46d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bc386d46d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bc386d46d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bc386d46d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bc386d46d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bcf7203c7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bcf7203c7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bc386d46d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bc386d46d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9.png"/><Relationship Id="rId4" Type="http://schemas.openxmlformats.org/officeDocument/2006/relationships/image" Target="../media/image9.png"/><Relationship Id="rId5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1.png"/><Relationship Id="rId4" Type="http://schemas.openxmlformats.org/officeDocument/2006/relationships/image" Target="../media/image7.png"/><Relationship Id="rId5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3.png"/><Relationship Id="rId4" Type="http://schemas.openxmlformats.org/officeDocument/2006/relationships/image" Target="../media/image5.png"/><Relationship Id="rId5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png"/><Relationship Id="rId4" Type="http://schemas.openxmlformats.org/officeDocument/2006/relationships/image" Target="../media/image2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7.png"/><Relationship Id="rId4" Type="http://schemas.openxmlformats.org/officeDocument/2006/relationships/image" Target="../media/image1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7.png"/><Relationship Id="rId4" Type="http://schemas.openxmlformats.org/officeDocument/2006/relationships/image" Target="../media/image17.png"/><Relationship Id="rId5" Type="http://schemas.openxmlformats.org/officeDocument/2006/relationships/image" Target="../media/image3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9.png"/><Relationship Id="rId4" Type="http://schemas.openxmlformats.org/officeDocument/2006/relationships/image" Target="../media/image3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0.png"/><Relationship Id="rId4" Type="http://schemas.openxmlformats.org/officeDocument/2006/relationships/image" Target="../media/image19.png"/><Relationship Id="rId5" Type="http://schemas.openxmlformats.org/officeDocument/2006/relationships/image" Target="../media/image2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0.png"/><Relationship Id="rId4" Type="http://schemas.openxmlformats.org/officeDocument/2006/relationships/image" Target="../media/image2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1.png"/><Relationship Id="rId4" Type="http://schemas.openxmlformats.org/officeDocument/2006/relationships/image" Target="../media/image3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7.png"/><Relationship Id="rId4" Type="http://schemas.openxmlformats.org/officeDocument/2006/relationships/image" Target="../media/image1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0.png"/><Relationship Id="rId4" Type="http://schemas.openxmlformats.org/officeDocument/2006/relationships/image" Target="../media/image8.png"/><Relationship Id="rId9" Type="http://schemas.openxmlformats.org/officeDocument/2006/relationships/image" Target="../media/image3.png"/><Relationship Id="rId5" Type="http://schemas.openxmlformats.org/officeDocument/2006/relationships/image" Target="../media/image2.png"/><Relationship Id="rId6" Type="http://schemas.openxmlformats.org/officeDocument/2006/relationships/image" Target="../media/image10.png"/><Relationship Id="rId7" Type="http://schemas.openxmlformats.org/officeDocument/2006/relationships/image" Target="../media/image1.png"/><Relationship Id="rId8" Type="http://schemas.openxmlformats.org/officeDocument/2006/relationships/image" Target="../media/image1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8.png"/><Relationship Id="rId4" Type="http://schemas.openxmlformats.org/officeDocument/2006/relationships/image" Target="../media/image6.png"/><Relationship Id="rId5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Passing Data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10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passing data to the HTTP server via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URL &amp; Form Submission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URL Query String &amp; Form Request Body</a:t>
            </a:r>
            <a:endParaRPr sz="12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"/>
            <a:ext cx="7636527" cy="437962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9" name="Google Shape;119;p22"/>
          <p:cNvCxnSpPr/>
          <p:nvPr/>
        </p:nvCxnSpPr>
        <p:spPr>
          <a:xfrm flipH="1" rot="10800000">
            <a:off x="4630900" y="2953925"/>
            <a:ext cx="104400" cy="7560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0" name="Google Shape;120;p22"/>
          <p:cNvSpPr txBox="1"/>
          <p:nvPr/>
        </p:nvSpPr>
        <p:spPr>
          <a:xfrm>
            <a:off x="3310250" y="642925"/>
            <a:ext cx="2545800" cy="5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POST vs … </a:t>
            </a:r>
            <a:r>
              <a:rPr lang="en">
                <a:solidFill>
                  <a:srgbClr val="FF0000"/>
                </a:solidFill>
              </a:rPr>
              <a:t>GET</a:t>
            </a:r>
            <a:endParaRPr>
              <a:solidFill>
                <a:srgbClr val="FF0000"/>
              </a:solidFill>
            </a:endParaRPr>
          </a:p>
        </p:txBody>
      </p:sp>
      <p:pic>
        <p:nvPicPr>
          <p:cNvPr id="121" name="Google Shape;121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66213" y="2517705"/>
            <a:ext cx="2339200" cy="123156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22" name="Google Shape;122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50125" y="3749275"/>
            <a:ext cx="3555274" cy="139422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123" name="Google Shape;123;p22"/>
          <p:cNvCxnSpPr/>
          <p:nvPr/>
        </p:nvCxnSpPr>
        <p:spPr>
          <a:xfrm flipH="1">
            <a:off x="7949800" y="3666475"/>
            <a:ext cx="921000" cy="4257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4" name="Google Shape;124;p22"/>
          <p:cNvSpPr txBox="1"/>
          <p:nvPr/>
        </p:nvSpPr>
        <p:spPr>
          <a:xfrm>
            <a:off x="3262825" y="882200"/>
            <a:ext cx="2545800" cy="5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FORM    … </a:t>
            </a:r>
            <a:r>
              <a:rPr lang="en">
                <a:solidFill>
                  <a:srgbClr val="FF0000"/>
                </a:solidFill>
              </a:rPr>
              <a:t>URL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6551002" cy="3725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31800" y="1854339"/>
            <a:ext cx="2812200" cy="1511936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31" name="Google Shape;131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1803" y="3366275"/>
            <a:ext cx="2812197" cy="1777225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132" name="Google Shape;132;p23"/>
          <p:cNvCxnSpPr/>
          <p:nvPr/>
        </p:nvCxnSpPr>
        <p:spPr>
          <a:xfrm>
            <a:off x="417050" y="2319800"/>
            <a:ext cx="703800" cy="3303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</a:rPr>
              <a:t>File Upload</a:t>
            </a:r>
            <a:endParaRPr>
              <a:solidFill>
                <a:srgbClr val="FF00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99999"/>
                </a:solidFill>
              </a:rPr>
              <a:t>(form submission)</a:t>
            </a:r>
            <a:endParaRPr>
              <a:solidFill>
                <a:srgbClr val="999999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5299851" cy="2900399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143" name="Google Shape;143;p25"/>
          <p:cNvCxnSpPr/>
          <p:nvPr/>
        </p:nvCxnSpPr>
        <p:spPr>
          <a:xfrm flipH="1">
            <a:off x="3101675" y="1529150"/>
            <a:ext cx="504000" cy="87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4" name="Google Shape;144;p25"/>
          <p:cNvCxnSpPr/>
          <p:nvPr/>
        </p:nvCxnSpPr>
        <p:spPr>
          <a:xfrm flipH="1">
            <a:off x="4283050" y="1803200"/>
            <a:ext cx="378600" cy="2184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45" name="Google Shape;145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510862"/>
            <a:ext cx="9144000" cy="16326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44275" y="557700"/>
            <a:ext cx="3499726" cy="15362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147" name="Google Shape;147;p25"/>
          <p:cNvCxnSpPr/>
          <p:nvPr/>
        </p:nvCxnSpPr>
        <p:spPr>
          <a:xfrm flipH="1">
            <a:off x="5644275" y="3762775"/>
            <a:ext cx="378600" cy="2184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2"/>
            <a:ext cx="5177924" cy="131192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53" name="Google Shape;153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4550" y="1384676"/>
            <a:ext cx="5477825" cy="208085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54" name="Google Shape;154;p26"/>
          <p:cNvSpPr txBox="1"/>
          <p:nvPr/>
        </p:nvSpPr>
        <p:spPr>
          <a:xfrm>
            <a:off x="3040925" y="2160450"/>
            <a:ext cx="2700300" cy="8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Basically a “read only” file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0"/>
            <a:ext cx="7280949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0"/>
            <a:ext cx="7280949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43325" y="0"/>
            <a:ext cx="3800675" cy="179965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0"/>
            <a:ext cx="7280949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43325" y="0"/>
            <a:ext cx="3800675" cy="179965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72" name="Google Shape;172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899999">
            <a:off x="989475" y="634250"/>
            <a:ext cx="4624301" cy="3874999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7389" y="0"/>
            <a:ext cx="7169223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8" name="Google Shape;178;p30"/>
          <p:cNvCxnSpPr/>
          <p:nvPr/>
        </p:nvCxnSpPr>
        <p:spPr>
          <a:xfrm rot="10800000">
            <a:off x="4290800" y="1965500"/>
            <a:ext cx="2278500" cy="1332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9" name="Google Shape;179;p30"/>
          <p:cNvCxnSpPr/>
          <p:nvPr/>
        </p:nvCxnSpPr>
        <p:spPr>
          <a:xfrm flipH="1">
            <a:off x="4430600" y="2611725"/>
            <a:ext cx="1405800" cy="4731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Review</a:t>
            </a:r>
            <a:endParaRPr/>
          </a:p>
        </p:txBody>
      </p:sp>
      <p:sp>
        <p:nvSpPr>
          <p:cNvPr id="185" name="Google Shape;185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Request.URL.Query().Get(KEY)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Request.FormValue(KEY)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Request.FormFile(KEY)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</a:rPr>
              <a:t>URL Query String</a:t>
            </a:r>
            <a:endParaRPr>
              <a:solidFill>
                <a:srgbClr val="FF00FF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exercises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Form Submission</a:t>
            </a:r>
            <a:endParaRPr/>
          </a:p>
        </p:txBody>
      </p:sp>
      <p:sp>
        <p:nvSpPr>
          <p:cNvPr id="196" name="Google Shape;196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Create an http application which has a page with a form that takes in first and last name and on submit displays “Hello &lt;FIRST&gt; &lt;LAST&gt;”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" y="0"/>
            <a:ext cx="5893625" cy="4387625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02" name="Google Shape;202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19625" y="2189475"/>
            <a:ext cx="3724376" cy="2954026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3820045" cy="216880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08" name="Google Shape;208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59425" y="2490250"/>
            <a:ext cx="3750900" cy="174430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09" name="Google Shape;209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90075" y="2974700"/>
            <a:ext cx="2653925" cy="216880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File Upload</a:t>
            </a:r>
            <a:endParaRPr/>
          </a:p>
        </p:txBody>
      </p:sp>
      <p:sp>
        <p:nvSpPr>
          <p:cNvPr id="215" name="Google Shape;215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Create an http application with a form that accepts a file and uploads it to “/tmp”.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9807"/>
            <a:ext cx="9144000" cy="49638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59700" y="741025"/>
            <a:ext cx="2529900" cy="1102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"/>
            <a:ext cx="9143999" cy="27464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Google Shape;23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"/>
            <a:ext cx="9143999" cy="27464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203659"/>
            <a:ext cx="9144000" cy="16902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0085" y="0"/>
            <a:ext cx="778383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4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65006" y="0"/>
            <a:ext cx="567898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41"/>
          <p:cNvSpPr txBox="1"/>
          <p:nvPr/>
        </p:nvSpPr>
        <p:spPr>
          <a:xfrm>
            <a:off x="199850" y="165075"/>
            <a:ext cx="3101700" cy="16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0000"/>
                </a:solidFill>
              </a:rPr>
              <a:t>Another solution:</a:t>
            </a:r>
            <a:endParaRPr sz="30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7549375" cy="351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87450" y="3206000"/>
            <a:ext cx="5156550" cy="1937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io.LimitReader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Google Shape;253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5619" y="0"/>
            <a:ext cx="6912762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Query String Downside</a:t>
            </a:r>
            <a:endParaRPr/>
          </a:p>
        </p:txBody>
      </p:sp>
      <p:sp>
        <p:nvSpPr>
          <p:cNvPr id="72" name="Google Shape;72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limited amounts of data can be passed through the query string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easily accessible to the user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 user can modify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messy URLs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</a:rPr>
              <a:t>Request Body</a:t>
            </a:r>
            <a:endParaRPr>
              <a:solidFill>
                <a:srgbClr val="FF00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99999"/>
                </a:solidFill>
              </a:rPr>
              <a:t>(form submission)</a:t>
            </a:r>
            <a:endParaRPr>
              <a:solidFill>
                <a:srgbClr val="999999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7387" y="969777"/>
            <a:ext cx="7389224" cy="23826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83" name="Google Shape;83;p18"/>
          <p:cNvCxnSpPr/>
          <p:nvPr/>
        </p:nvCxnSpPr>
        <p:spPr>
          <a:xfrm>
            <a:off x="5647425" y="2606500"/>
            <a:ext cx="24153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4" name="Google Shape;84;p18"/>
          <p:cNvCxnSpPr/>
          <p:nvPr/>
        </p:nvCxnSpPr>
        <p:spPr>
          <a:xfrm>
            <a:off x="1051300" y="2806325"/>
            <a:ext cx="26673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oogle Shape;89;p19"/>
          <p:cNvGrpSpPr/>
          <p:nvPr/>
        </p:nvGrpSpPr>
        <p:grpSpPr>
          <a:xfrm>
            <a:off x="0" y="348688"/>
            <a:ext cx="7636523" cy="4446115"/>
            <a:chOff x="0" y="312800"/>
            <a:chExt cx="7636523" cy="4446115"/>
          </a:xfrm>
        </p:grpSpPr>
        <p:pic>
          <p:nvPicPr>
            <p:cNvPr id="90" name="Google Shape;90;p1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0" y="312800"/>
              <a:ext cx="7636523" cy="4446115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91" name="Google Shape;91;p19"/>
            <p:cNvCxnSpPr/>
            <p:nvPr/>
          </p:nvCxnSpPr>
          <p:spPr>
            <a:xfrm flipH="1">
              <a:off x="3666600" y="2554350"/>
              <a:ext cx="1702800" cy="34800"/>
            </a:xfrm>
            <a:prstGeom prst="straightConnector1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pic>
        <p:nvPicPr>
          <p:cNvPr id="92" name="Google Shape;9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02250" y="0"/>
            <a:ext cx="2792825" cy="1308850"/>
          </a:xfrm>
          <a:prstGeom prst="rect">
            <a:avLst/>
          </a:prstGeom>
          <a:noFill/>
          <a:ln cap="flat" cmpd="sng" w="2857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93" name="Google Shape;93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27375" y="1174700"/>
            <a:ext cx="2167700" cy="506400"/>
          </a:xfrm>
          <a:prstGeom prst="rect">
            <a:avLst/>
          </a:prstGeom>
          <a:noFill/>
          <a:ln cap="flat" cmpd="sng" w="2857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94" name="Google Shape;94;p19"/>
          <p:cNvPicPr preferRelativeResize="0"/>
          <p:nvPr/>
        </p:nvPicPr>
        <p:blipFill rotWithShape="1">
          <a:blip r:embed="rId6">
            <a:alphaModFix/>
          </a:blip>
          <a:srcRect b="0" l="0" r="48173" t="0"/>
          <a:stretch/>
        </p:blipFill>
        <p:spPr>
          <a:xfrm>
            <a:off x="6672224" y="0"/>
            <a:ext cx="2471774" cy="578775"/>
          </a:xfrm>
          <a:prstGeom prst="rect">
            <a:avLst/>
          </a:prstGeom>
          <a:noFill/>
          <a:ln cap="flat" cmpd="sng" w="2857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95" name="Google Shape;95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808250" y="578775"/>
            <a:ext cx="2335750" cy="249450"/>
          </a:xfrm>
          <a:prstGeom prst="rect">
            <a:avLst/>
          </a:prstGeom>
          <a:noFill/>
          <a:ln cap="flat" cmpd="sng" w="2857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96" name="Google Shape;96;p19"/>
          <p:cNvPicPr preferRelativeResize="0"/>
          <p:nvPr/>
        </p:nvPicPr>
        <p:blipFill rotWithShape="1">
          <a:blip r:embed="rId8">
            <a:alphaModFix/>
          </a:blip>
          <a:srcRect b="0" l="0" r="35917" t="0"/>
          <a:stretch/>
        </p:blipFill>
        <p:spPr>
          <a:xfrm>
            <a:off x="5354050" y="3219225"/>
            <a:ext cx="3789949" cy="1437700"/>
          </a:xfrm>
          <a:prstGeom prst="rect">
            <a:avLst/>
          </a:prstGeom>
          <a:noFill/>
          <a:ln cap="flat" cmpd="sng" w="2857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97" name="Google Shape;97;p19"/>
          <p:cNvPicPr preferRelativeResize="0"/>
          <p:nvPr/>
        </p:nvPicPr>
        <p:blipFill rotWithShape="1">
          <a:blip r:embed="rId9">
            <a:alphaModFix/>
          </a:blip>
          <a:srcRect b="33818" l="0" r="0" t="0"/>
          <a:stretch/>
        </p:blipFill>
        <p:spPr>
          <a:xfrm>
            <a:off x="6351175" y="4321034"/>
            <a:ext cx="2792825" cy="622616"/>
          </a:xfrm>
          <a:prstGeom prst="rect">
            <a:avLst/>
          </a:prstGeom>
          <a:noFill/>
          <a:ln cap="flat" cmpd="sng" w="2857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4096" y="0"/>
            <a:ext cx="8435808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3" name="Google Shape;103;p20"/>
          <p:cNvCxnSpPr/>
          <p:nvPr/>
        </p:nvCxnSpPr>
        <p:spPr>
          <a:xfrm>
            <a:off x="764575" y="4213850"/>
            <a:ext cx="860100" cy="5562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0"/>
            <a:ext cx="7636523" cy="43928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43095" y="2232900"/>
            <a:ext cx="2600905" cy="123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48405" y="3466650"/>
            <a:ext cx="2995596" cy="167685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1"/>
          <p:cNvSpPr txBox="1"/>
          <p:nvPr/>
        </p:nvSpPr>
        <p:spPr>
          <a:xfrm>
            <a:off x="3310250" y="642925"/>
            <a:ext cx="2545800" cy="5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POST vs … </a:t>
            </a:r>
            <a:endParaRPr>
              <a:solidFill>
                <a:srgbClr val="FF0000"/>
              </a:solidFill>
            </a:endParaRPr>
          </a:p>
        </p:txBody>
      </p:sp>
      <p:cxnSp>
        <p:nvCxnSpPr>
          <p:cNvPr id="112" name="Google Shape;112;p21"/>
          <p:cNvCxnSpPr/>
          <p:nvPr/>
        </p:nvCxnSpPr>
        <p:spPr>
          <a:xfrm flipH="1" rot="10800000">
            <a:off x="4630900" y="2953925"/>
            <a:ext cx="104400" cy="7560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3" name="Google Shape;113;p21"/>
          <p:cNvSpPr/>
          <p:nvPr/>
        </p:nvSpPr>
        <p:spPr>
          <a:xfrm>
            <a:off x="2493550" y="3539420"/>
            <a:ext cx="3657800" cy="1204400"/>
          </a:xfrm>
          <a:custGeom>
            <a:rect b="b" l="l" r="r" t="t"/>
            <a:pathLst>
              <a:path extrusionOk="0" h="48176" w="146312">
                <a:moveTo>
                  <a:pt x="0" y="2650"/>
                </a:moveTo>
                <a:cubicBezTo>
                  <a:pt x="3765" y="2245"/>
                  <a:pt x="13033" y="-652"/>
                  <a:pt x="22590" y="217"/>
                </a:cubicBezTo>
                <a:cubicBezTo>
                  <a:pt x="32147" y="1086"/>
                  <a:pt x="42399" y="1376"/>
                  <a:pt x="57343" y="7863"/>
                </a:cubicBezTo>
                <a:cubicBezTo>
                  <a:pt x="72287" y="14350"/>
                  <a:pt x="97426" y="32422"/>
                  <a:pt x="112254" y="39141"/>
                </a:cubicBezTo>
                <a:cubicBezTo>
                  <a:pt x="127082" y="45860"/>
                  <a:pt x="140636" y="46670"/>
                  <a:pt x="146312" y="48176"/>
                </a:cubicBezTo>
              </a:path>
            </a:pathLst>
          </a:custGeom>
          <a:noFill/>
          <a:ln cap="flat" cmpd="sng" w="2857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